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335664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89392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81900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body"/>
          </p:nvPr>
        </p:nvSpPr>
        <p:spPr>
          <a:xfrm>
            <a:off x="335664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body"/>
          </p:nvPr>
        </p:nvSpPr>
        <p:spPr>
          <a:xfrm>
            <a:off x="589392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ubTitle"/>
          </p:nvPr>
        </p:nvSpPr>
        <p:spPr>
          <a:xfrm>
            <a:off x="819000" y="845640"/>
            <a:ext cx="7505280" cy="4425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35664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893920" y="199080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81900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6"/>
          <p:cNvSpPr>
            <a:spLocks noGrp="1"/>
          </p:cNvSpPr>
          <p:nvPr>
            <p:ph type="body"/>
          </p:nvPr>
        </p:nvSpPr>
        <p:spPr>
          <a:xfrm>
            <a:off x="335664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7"/>
          <p:cNvSpPr>
            <a:spLocks noGrp="1"/>
          </p:cNvSpPr>
          <p:nvPr>
            <p:ph type="body"/>
          </p:nvPr>
        </p:nvSpPr>
        <p:spPr>
          <a:xfrm>
            <a:off x="5893920" y="3269520"/>
            <a:ext cx="241632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819000" y="845640"/>
            <a:ext cx="7505280" cy="4425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2447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664880" y="326952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1900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64880" y="1990800"/>
            <a:ext cx="3662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19000" y="3269520"/>
            <a:ext cx="7505280" cy="1167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63e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824560"/>
            <a:ext cx="7369920" cy="231876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3582000" y="1550880"/>
            <a:ext cx="5560920" cy="359244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rot="10800000">
            <a:off x="9144000" y="2052720"/>
            <a:ext cx="4084920" cy="205236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203400" y="206280"/>
            <a:ext cx="8737200" cy="473076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algn="ctr" blurRad="228600" rotWithShape="0" sx="101000" sy="101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" name="Group 5"/>
          <p:cNvGrpSpPr/>
          <p:nvPr/>
        </p:nvGrpSpPr>
        <p:grpSpPr>
          <a:xfrm>
            <a:off x="255240" y="720"/>
            <a:ext cx="2250000" cy="1044000"/>
            <a:chOff x="255240" y="720"/>
            <a:chExt cx="2250000" cy="1044000"/>
          </a:xfrm>
        </p:grpSpPr>
        <p:sp>
          <p:nvSpPr>
            <p:cNvPr id="5" name="CustomShape 6"/>
            <p:cNvSpPr/>
            <p:nvPr/>
          </p:nvSpPr>
          <p:spPr>
            <a:xfrm>
              <a:off x="76392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50976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25524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" name="Group 9"/>
          <p:cNvGrpSpPr/>
          <p:nvPr/>
        </p:nvGrpSpPr>
        <p:grpSpPr>
          <a:xfrm>
            <a:off x="905400" y="720"/>
            <a:ext cx="2250000" cy="1044000"/>
            <a:chOff x="905400" y="720"/>
            <a:chExt cx="2250000" cy="1044000"/>
          </a:xfrm>
        </p:grpSpPr>
        <p:sp>
          <p:nvSpPr>
            <p:cNvPr id="9" name="CustomShape 10"/>
            <p:cNvSpPr/>
            <p:nvPr/>
          </p:nvSpPr>
          <p:spPr>
            <a:xfrm>
              <a:off x="141408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115992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905400" y="720"/>
              <a:ext cx="1741320" cy="10440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" name="Group 13"/>
          <p:cNvGrpSpPr/>
          <p:nvPr/>
        </p:nvGrpSpPr>
        <p:grpSpPr>
          <a:xfrm>
            <a:off x="7057440" y="5040"/>
            <a:ext cx="1850760" cy="751680"/>
            <a:chOff x="7057440" y="5040"/>
            <a:chExt cx="1850760" cy="751680"/>
          </a:xfrm>
        </p:grpSpPr>
        <p:sp>
          <p:nvSpPr>
            <p:cNvPr id="13" name="CustomShape 14"/>
            <p:cNvSpPr/>
            <p:nvPr/>
          </p:nvSpPr>
          <p:spPr>
            <a:xfrm>
              <a:off x="7659360" y="5040"/>
              <a:ext cx="1248840" cy="75168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7358400" y="5040"/>
              <a:ext cx="1248840" cy="75168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057440" y="5040"/>
              <a:ext cx="1248840" cy="75168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" name="Group 17"/>
          <p:cNvGrpSpPr/>
          <p:nvPr/>
        </p:nvGrpSpPr>
        <p:grpSpPr>
          <a:xfrm>
            <a:off x="6553080" y="4217760"/>
            <a:ext cx="2388600" cy="925200"/>
            <a:chOff x="6553080" y="4217760"/>
            <a:chExt cx="2388600" cy="925200"/>
          </a:xfrm>
        </p:grpSpPr>
        <p:sp>
          <p:nvSpPr>
            <p:cNvPr id="17" name="CustomShape 18"/>
            <p:cNvSpPr/>
            <p:nvPr/>
          </p:nvSpPr>
          <p:spPr>
            <a:xfrm>
              <a:off x="7329960" y="4217760"/>
              <a:ext cx="1611720" cy="9252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6941520" y="4217760"/>
              <a:ext cx="1611720" cy="9252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6553080" y="4217760"/>
              <a:ext cx="1611720" cy="9252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199080" y="4055760"/>
            <a:ext cx="2795040" cy="1082880"/>
            <a:chOff x="199080" y="4055760"/>
            <a:chExt cx="2795040" cy="1082880"/>
          </a:xfrm>
        </p:grpSpPr>
        <p:sp>
          <p:nvSpPr>
            <p:cNvPr id="21" name="CustomShape 22"/>
            <p:cNvSpPr/>
            <p:nvPr/>
          </p:nvSpPr>
          <p:spPr>
            <a:xfrm>
              <a:off x="1108080" y="405576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653760" y="405576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199080" y="4055760"/>
              <a:ext cx="1886040" cy="108288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" name="PlaceHolder 25"/>
          <p:cNvSpPr>
            <a:spLocks noGrp="1"/>
          </p:cNvSpPr>
          <p:nvPr>
            <p:ph type="title"/>
          </p:nvPr>
        </p:nvSpPr>
        <p:spPr>
          <a:xfrm>
            <a:off x="1858680" y="1822680"/>
            <a:ext cx="5361120" cy="1447920"/>
          </a:xfrm>
          <a:prstGeom prst="rect">
            <a:avLst/>
          </a:prstGeom>
        </p:spPr>
        <p:txBody>
          <a:bodyPr tIns="91440" bIns="91440" anchor="ctr"/>
          <a:p>
            <a:r>
              <a:rPr b="0" lang="ru-RU" sz="3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6"/>
          <p:cNvSpPr>
            <a:spLocks noGrp="1"/>
          </p:cNvSpPr>
          <p:nvPr>
            <p:ph type="sldNum"/>
          </p:nvPr>
        </p:nvSpPr>
        <p:spPr>
          <a:xfrm>
            <a:off x="8390880" y="45435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714443F0-B167-4EBB-9CB9-CCA3E392C554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33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 flipH="1">
            <a:off x="3582000" y="1550880"/>
            <a:ext cx="5560920" cy="359244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2"/>
          <p:cNvSpPr/>
          <p:nvPr/>
        </p:nvSpPr>
        <p:spPr>
          <a:xfrm>
            <a:off x="0" y="2824560"/>
            <a:ext cx="7369920" cy="231876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3"/>
          <p:cNvSpPr/>
          <p:nvPr/>
        </p:nvSpPr>
        <p:spPr>
          <a:xfrm>
            <a:off x="203400" y="206280"/>
            <a:ext cx="8737200" cy="473076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algn="ctr" blurRad="228600" rotWithShape="0" sx="101000" sy="101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819000" y="845640"/>
            <a:ext cx="7505280" cy="954360"/>
          </a:xfrm>
          <a:prstGeom prst="rect">
            <a:avLst/>
          </a:prstGeom>
        </p:spPr>
        <p:txBody>
          <a:bodyPr tIns="91440" bIns="91440"/>
          <a:p>
            <a:r>
              <a:rPr b="0" lang="ru-RU" sz="3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819000" y="1990800"/>
            <a:ext cx="7505280" cy="24476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3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/>
          </p:nvPr>
        </p:nvSpPr>
        <p:spPr>
          <a:xfrm>
            <a:off x="8390880" y="45435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0D30CB1-7395-4FF5-9C4F-129EB54529A1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87600" y="1749240"/>
            <a:ext cx="7768080" cy="1447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Участники инновационного проекта. </a:t>
            </a:r>
            <a:br/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Руководитель инновационного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6008760" y="4028400"/>
            <a:ext cx="3134880" cy="11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Группа: ИУ7-71б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Студентка: Сушина А.Д.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  <a:ea typeface="Arial"/>
              </a:rPr>
              <a:t>Преподаватель: Герцик Ю.Г.</a:t>
            </a:r>
            <a:endParaRPr b="0" lang="ru-RU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819000" y="2570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Генеральный проектировщик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214800" y="904680"/>
            <a:ext cx="2979000" cy="49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Генеральный</a:t>
            </a: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проектировщик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 flipH="1">
            <a:off x="2802960" y="1532520"/>
            <a:ext cx="794160" cy="6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6002640" y="1573200"/>
            <a:ext cx="919080" cy="5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"/>
          <p:cNvSpPr/>
          <p:nvPr/>
        </p:nvSpPr>
        <p:spPr>
          <a:xfrm>
            <a:off x="1596240" y="2179800"/>
            <a:ext cx="131652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Архитектор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6606000" y="2179800"/>
            <a:ext cx="122832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Инженер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735480" y="2604240"/>
            <a:ext cx="3678120" cy="188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ru-RU" sz="1200" spc="-1" strike="noStrike">
                <a:solidFill>
                  <a:srgbClr val="233a44"/>
                </a:solidFill>
                <a:latin typeface="Calibri"/>
                <a:ea typeface="Calibri"/>
              </a:rPr>
              <a:t>лицо или организация, имеющие право профессионально, на основе соответствующим образом оформленной лицензии выполнять работу по созданию проектно-сметной документации.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142" name="CustomShape 8"/>
          <p:cNvSpPr/>
          <p:nvPr/>
        </p:nvSpPr>
        <p:spPr>
          <a:xfrm>
            <a:off x="5429160" y="2598840"/>
            <a:ext cx="3332160" cy="15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0" lang="ru-RU" sz="1200" spc="-1" strike="noStrike">
                <a:solidFill>
                  <a:srgbClr val="233a44"/>
                </a:solidFill>
                <a:latin typeface="Calibri"/>
                <a:ea typeface="Calibri"/>
              </a:rPr>
              <a:t>лицо или организация, имеющие лицензию на занятие инжинирингом, т.е. комплексом услуг, связанных с процессом производства и реализации продукции проекта.</a:t>
            </a:r>
            <a:endParaRPr b="0" lang="ru-R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ru-RU" sz="1200" spc="-1" strike="noStrike">
              <a:latin typeface="Arial"/>
            </a:endParaRPr>
          </a:p>
        </p:txBody>
      </p:sp>
      <p:sp>
        <p:nvSpPr>
          <p:cNvPr id="143" name="CustomShape 9"/>
          <p:cNvSpPr/>
          <p:nvPr/>
        </p:nvSpPr>
        <p:spPr>
          <a:xfrm>
            <a:off x="2589480" y="1174680"/>
            <a:ext cx="468576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ru-RU" sz="1200" spc="-1" strike="noStrike">
                <a:solidFill>
                  <a:srgbClr val="233a44"/>
                </a:solidFill>
                <a:latin typeface="Calibri"/>
                <a:ea typeface="Calibri"/>
              </a:rPr>
              <a:t>Ответственен за выполнение всего комплекса работ</a:t>
            </a:r>
            <a:endParaRPr b="0" lang="ru-RU" sz="1200" spc="-1" strike="noStrike">
              <a:latin typeface="Arial"/>
            </a:endParaRPr>
          </a:p>
        </p:txBody>
      </p:sp>
      <p:sp>
        <p:nvSpPr>
          <p:cNvPr id="144" name="TextShape 10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9009098-4D1F-4294-9FCA-9EA33081ADC6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870480" y="47772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Поставщик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752760" y="1137240"/>
            <a:ext cx="750528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Поставщики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– организации, обеспечивающие материально-техническое обеспечение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Google Shape;210;p23" descr=""/>
          <p:cNvPicPr/>
          <p:nvPr/>
        </p:nvPicPr>
        <p:blipFill>
          <a:blip r:embed="rId1"/>
          <a:stretch/>
        </p:blipFill>
        <p:spPr>
          <a:xfrm>
            <a:off x="2415240" y="2022840"/>
            <a:ext cx="4180680" cy="2786040"/>
          </a:xfrm>
          <a:prstGeom prst="rect">
            <a:avLst/>
          </a:prstGeom>
          <a:ln>
            <a:noFill/>
          </a:ln>
        </p:spPr>
      </p:pic>
      <p:sp>
        <p:nvSpPr>
          <p:cNvPr id="148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59BBE27-829A-46DD-BE03-7ADE3A1B0CC6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19000" y="4190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Исполнитель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819000" y="10418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Исполнитель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(организация-исполнитель, подрядчик, субподрядчик) – юридические лица, несущие ответственность за выполнение работ по контракту.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" name="Google Shape;218;p24" descr=""/>
          <p:cNvPicPr/>
          <p:nvPr/>
        </p:nvPicPr>
        <p:blipFill>
          <a:blip r:embed="rId1"/>
          <a:stretch/>
        </p:blipFill>
        <p:spPr>
          <a:xfrm>
            <a:off x="2571120" y="2153520"/>
            <a:ext cx="4001400" cy="2646000"/>
          </a:xfrm>
          <a:prstGeom prst="rect">
            <a:avLst/>
          </a:prstGeom>
          <a:ln>
            <a:noFill/>
          </a:ln>
        </p:spPr>
      </p:pic>
      <p:sp>
        <p:nvSpPr>
          <p:cNvPr id="152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0F71076-1799-4DBF-ACF3-95E231EF0CD1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819000" y="37476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Научно-технические советы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819000" y="1056600"/>
            <a:ext cx="7505280" cy="900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Bef>
                <a:spcPts val="1400"/>
              </a:spcBef>
            </a:pP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Научно-технические советы (НТС)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– ведущие специалисты по тематическим направлениям проекта.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537120" y="2060280"/>
            <a:ext cx="4214880" cy="26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Что делают: 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несут ответственность за выбор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научно-технических решений, уровень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их реализации, полноту и комплексность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мероприятий для достижения проектных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целей;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br/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организуют конкурсный отбор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исполнителей и экспертизу полученных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результатов.</a:t>
            </a:r>
            <a:br/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</p:txBody>
      </p:sp>
      <p:pic>
        <p:nvPicPr>
          <p:cNvPr id="156" name="Google Shape;227;p25" descr=""/>
          <p:cNvPicPr/>
          <p:nvPr/>
        </p:nvPicPr>
        <p:blipFill>
          <a:blip r:embed="rId1"/>
          <a:stretch/>
        </p:blipFill>
        <p:spPr>
          <a:xfrm>
            <a:off x="4990320" y="2184840"/>
            <a:ext cx="3633120" cy="2413800"/>
          </a:xfrm>
          <a:prstGeom prst="rect">
            <a:avLst/>
          </a:prstGeom>
          <a:ln>
            <a:noFill/>
          </a:ln>
        </p:spPr>
      </p:pic>
      <p:sp>
        <p:nvSpPr>
          <p:cNvPr id="157" name="TextShape 4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D953B1C-4812-4E9F-89BC-D377559FD799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19000" y="301320"/>
            <a:ext cx="7505280" cy="640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Руководитель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19000" y="1005120"/>
            <a:ext cx="7505280" cy="1429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Руководитель проекта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(в принятой на Западе терминологии «проект-менеджер») – юридическое лицо, которому заказчик делегирует полномочия по руководству работами по проекту: планированию, контролю и координации работ участников проекта.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Google Shape;235;p26" descr=""/>
          <p:cNvPicPr/>
          <p:nvPr/>
        </p:nvPicPr>
        <p:blipFill>
          <a:blip r:embed="rId1"/>
          <a:stretch/>
        </p:blipFill>
        <p:spPr>
          <a:xfrm>
            <a:off x="2769120" y="2403720"/>
            <a:ext cx="3605040" cy="240336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18104B4-EE8E-4258-ABA7-28748F497A92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19000" y="34524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Команда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19000" y="1034280"/>
            <a:ext cx="7505280" cy="178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Команда проекта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— специфическая организационная структура, возглавляемая руководителем проекта и создаваемая на период осуществления проекта с целью эффективного достижения его целей. 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Команда проекта вместе с руководителем проекта являются </a:t>
            </a: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разработчиком проекта.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243;p27" descr=""/>
          <p:cNvPicPr/>
          <p:nvPr/>
        </p:nvPicPr>
        <p:blipFill>
          <a:blip r:embed="rId1"/>
          <a:stretch/>
        </p:blipFill>
        <p:spPr>
          <a:xfrm>
            <a:off x="3021120" y="2817720"/>
            <a:ext cx="3101040" cy="2020680"/>
          </a:xfrm>
          <a:prstGeom prst="rect">
            <a:avLst/>
          </a:prstGeom>
          <a:ln>
            <a:noFill/>
          </a:ln>
        </p:spPr>
      </p:pic>
      <p:sp>
        <p:nvSpPr>
          <p:cNvPr id="165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F86FE92-ABC2-42CE-8387-CB7BB61EB16A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9000" y="264600"/>
            <a:ext cx="7505280" cy="58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Поддерживающие структуры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19000" y="846000"/>
            <a:ext cx="7505280" cy="1243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Поддерживающие структуры проекта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— это организации различных форм собственности, содействующие основным участникам проекта в выполнении задач проекта и образующие вместе с ними инфраструктуру инновационного предпринимательства.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819000" y="2089440"/>
            <a:ext cx="7206120" cy="279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К поддерживающим структурам относятся: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инновационные центры; </a:t>
            </a: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фонды поддержки программ, проектов; </a:t>
            </a: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консалтинговые фирмы; 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органы независимой экспертизы; </a:t>
            </a: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патентно-лицензионные фирмы; </a:t>
            </a: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аудиторские фирмы; </a:t>
            </a: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000000"/>
                </a:solidFill>
                <a:latin typeface="Calibri"/>
                <a:ea typeface="Calibri"/>
              </a:rPr>
              <a:t>выставочные центры и т. п.</a:t>
            </a:r>
            <a:br/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ru-RU" sz="1400" spc="-1" strike="noStrike">
              <a:latin typeface="Arial"/>
            </a:endParaRPr>
          </a:p>
        </p:txBody>
      </p:sp>
      <p:sp>
        <p:nvSpPr>
          <p:cNvPr id="169" name="TextShape 4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44C3BAC-2753-435C-B862-1464EA23C538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19000" y="27900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Модель взаимодействия основных участников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1" name="Google Shape;258;p29" descr=""/>
          <p:cNvPicPr/>
          <p:nvPr/>
        </p:nvPicPr>
        <p:blipFill>
          <a:blip r:embed="rId1"/>
          <a:stretch/>
        </p:blipFill>
        <p:spPr>
          <a:xfrm>
            <a:off x="1584000" y="1233720"/>
            <a:ext cx="5975640" cy="3604680"/>
          </a:xfrm>
          <a:prstGeom prst="rect">
            <a:avLst/>
          </a:prstGeom>
          <a:ln>
            <a:noFill/>
          </a:ln>
        </p:spPr>
      </p:pic>
      <p:sp>
        <p:nvSpPr>
          <p:cNvPr id="172" name="TextShape 2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07736585-B665-4E3F-A8FC-3F38B7E880C4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19000" y="220320"/>
            <a:ext cx="7505280" cy="603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Руководитель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19000" y="784440"/>
            <a:ext cx="7505280" cy="4460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Bef>
                <a:spcPts val="1400"/>
              </a:spcBef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Руководитель проекта: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организует экспертизу бизнес-идеи,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руководит разработкой коммерческого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предложения и бизнес-плана, подготавливает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к заключению контракты и договоры с заказчиком, контрагентами и поставщиками;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обладает необходимыми полномочиями и несет ответственность за всю работу над проектом;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подбирает свою рабочую группу и должен уметь хорошо организовать и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стимулировать их работу;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руководит этапом структурного проектирования, определяет необходимые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ресурсы, обеспечивает их распределение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по видам работ и координацию этих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работ;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использует персонал контроля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проекта для планирования объемов и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сроков работ, получения оценок и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контроля затрат, контроля за движением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материально-технических средств;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должен обладать способностью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предвидеть проблемы и предотвращать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их.</a:t>
            </a:r>
            <a:br/>
            <a:r>
              <a:rPr b="0" lang="ru-RU" sz="1300" spc="-1" strike="noStrike">
                <a:solidFill>
                  <a:srgbClr val="233a44"/>
                </a:solidFill>
                <a:latin typeface="Calibri"/>
              </a:rPr>
              <a:t> 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599"/>
              </a:spcAft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7CD5D14-9A54-490D-9928-C11250147100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907560" y="37476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Руководитель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819000" y="1101240"/>
            <a:ext cx="7505280" cy="160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Характерные черты эффективного руководителя: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Энергичность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Желание руководить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Самоуверенность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Познавательная способность</a:t>
            </a:r>
            <a:br/>
            <a:r>
              <a:rPr b="0" lang="ru-RU" sz="1300" spc="-1" strike="noStrike">
                <a:solidFill>
                  <a:srgbClr val="233a44"/>
                </a:solidFill>
                <a:latin typeface="Calibri"/>
              </a:rPr>
              <a:t> 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599"/>
              </a:spcAft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Google Shape;273;p31" descr=""/>
          <p:cNvPicPr/>
          <p:nvPr/>
        </p:nvPicPr>
        <p:blipFill>
          <a:blip r:embed="rId1"/>
          <a:stretch/>
        </p:blipFill>
        <p:spPr>
          <a:xfrm>
            <a:off x="3067560" y="2799720"/>
            <a:ext cx="3079440" cy="2052720"/>
          </a:xfrm>
          <a:prstGeom prst="rect">
            <a:avLst/>
          </a:prstGeom>
          <a:ln>
            <a:noFill/>
          </a:ln>
        </p:spPr>
      </p:pic>
      <p:sp>
        <p:nvSpPr>
          <p:cNvPr id="179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7D47943-C467-4E98-B273-C020C9933517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19000" y="43380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Инновационный проект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635400" y="1945080"/>
            <a:ext cx="7505280" cy="1253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Инновационный проект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— проект, содержащий технико-экономическое, правовое и организационное обоснование конечной инновационной деятельности. 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0FD414F-6F79-40CA-A2A0-3625973F5679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19000" y="382320"/>
            <a:ext cx="7505280" cy="65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Выводы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819000" y="134784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Успех инновационного проекта зависит от слаженных действий всех участников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Одним из основных условий эффективности деятельности организации и ее инновативности является «эффективность» самих руководителей.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233a44"/>
              </a:buClr>
              <a:buFont typeface="Calibri"/>
              <a:buChar char="●"/>
            </a:pPr>
            <a:r>
              <a:rPr b="0" lang="ru-RU" sz="1300" spc="-1" strike="noStrike">
                <a:solidFill>
                  <a:srgbClr val="233a44"/>
                </a:solidFill>
                <a:latin typeface="Calibri"/>
                <a:ea typeface="Calibri"/>
              </a:rPr>
              <a:t>Каждый из участников преследует свои цели, но также несет свою ответственность.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AD32B75-0F70-4123-A1BC-310096B0F8FF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19000" y="1347840"/>
            <a:ext cx="7505280" cy="2447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700"/>
              </a:spcAft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Цель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инновационного проекта — создание новых или изменение существующих систем и достижение в результате снижения затрат ресурсов коренного улучшения качества продукции, услуги и высокого коммерческого эффекта.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819000" y="43380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Инновационный проект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2A381A2-CDDF-4889-BD49-86BBBFE60EF1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54400" y="44100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Участники инновационного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819000" y="1199160"/>
            <a:ext cx="7505280" cy="32392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15000"/>
              </a:lnSpc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Участники проекта 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– организации или люди, связанные с успехом или неудачей проекта.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700"/>
              </a:spcAft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Успех проекта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зависит от правильного определения его участников, построения его функциональной и организационной структур.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13AC0EF-F0F4-409C-A622-06BD57B4487F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19000" y="40428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Успех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819000" y="1299240"/>
            <a:ext cx="7505280" cy="2724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Для успеха проекта необходимо определить: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1. Предметную область: Что требуется от проекта?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2. Отношения собственности: Что сколько стоит, и кому принадлежит?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3. Основные идеи реализации проекта: Как сделать?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4. Основных </a:t>
            </a: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активных участников проекта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: Кто будет делать?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5. Основных </a:t>
            </a:r>
            <a:r>
              <a:rPr b="1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пассивных участников проекта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: Кого касается проект?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CBCF81D-77D7-46BC-B8C4-DA057007120E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19000" y="53676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Участники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163;p18" descr=""/>
          <p:cNvPicPr/>
          <p:nvPr/>
        </p:nvPicPr>
        <p:blipFill>
          <a:blip r:embed="rId1"/>
          <a:stretch/>
        </p:blipFill>
        <p:spPr>
          <a:xfrm>
            <a:off x="1141560" y="1321560"/>
            <a:ext cx="6860880" cy="2886120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4EC99A2-747A-4DE8-A3C6-1DA1C3B39341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19000" y="48528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Заказчик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19000" y="1127160"/>
            <a:ext cx="7505280" cy="1138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Bef>
                <a:spcPts val="1400"/>
              </a:spcBef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Заказчик –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будущий владелец и пользователь результатов проекта.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Google Shape;171;p19" descr=""/>
          <p:cNvPicPr/>
          <p:nvPr/>
        </p:nvPicPr>
        <p:blipFill>
          <a:blip r:embed="rId1"/>
          <a:stretch/>
        </p:blipFill>
        <p:spPr>
          <a:xfrm>
            <a:off x="3238920" y="2359440"/>
            <a:ext cx="2665800" cy="230760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06A7EE5-8ADB-4111-B661-CF760C5A9DD1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19000" y="448200"/>
            <a:ext cx="7505280" cy="954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Инвестор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19000" y="978480"/>
            <a:ext cx="7505280" cy="1287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Bef>
                <a:spcPts val="1400"/>
              </a:spcBef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Инвесторы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– физические или юридические  лица, вкладывающие средства в проект. Инвестор может быть и заказчиком.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8" name="Google Shape;179;p20" descr=""/>
          <p:cNvPicPr/>
          <p:nvPr/>
        </p:nvPicPr>
        <p:blipFill>
          <a:blip r:embed="rId1"/>
          <a:stretch/>
        </p:blipFill>
        <p:spPr>
          <a:xfrm>
            <a:off x="5450400" y="2469600"/>
            <a:ext cx="3318480" cy="221220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448920" y="2457000"/>
            <a:ext cx="4847400" cy="22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Что делает: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72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заключает договор с заказчиком;</a:t>
            </a:r>
            <a:br/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7252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контролирует выполнение контрактов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br/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endParaRPr b="0" lang="ru-RU" sz="1400" spc="-1" strike="noStrike">
              <a:latin typeface="Arial"/>
            </a:endParaRPr>
          </a:p>
          <a:p>
            <a:pPr marL="457200" indent="-2980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осуществляет расчеты с другими 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	</a:t>
            </a:r>
            <a:r>
              <a:rPr b="0" lang="ru-RU" sz="1400" spc="-1" strike="noStrike">
                <a:solidFill>
                  <a:srgbClr val="233a44"/>
                </a:solidFill>
                <a:latin typeface="Calibri"/>
                <a:ea typeface="Calibri"/>
              </a:rPr>
              <a:t>участниками проекта.</a:t>
            </a:r>
            <a:br/>
            <a:r>
              <a:rPr b="0" lang="ru-RU" sz="1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</a:pPr>
            <a:endParaRPr b="0" lang="ru-RU" sz="1400" spc="-1" strike="noStrike">
              <a:latin typeface="Arial"/>
            </a:endParaRPr>
          </a:p>
        </p:txBody>
      </p:sp>
      <p:sp>
        <p:nvSpPr>
          <p:cNvPr id="130" name="TextShape 4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7E90CE2-712C-4384-B501-D038A27A5297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19000" y="404280"/>
            <a:ext cx="7505280" cy="61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ru-RU" sz="3000" spc="-1" strike="noStrike">
                <a:solidFill>
                  <a:srgbClr val="af7b51"/>
                </a:solidFill>
                <a:latin typeface="Nunito"/>
                <a:ea typeface="Nunito"/>
              </a:rPr>
              <a:t>Проектировщик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19000" y="1066680"/>
            <a:ext cx="7505280" cy="1456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  <a:spcBef>
                <a:spcPts val="1400"/>
              </a:spcBef>
            </a:pPr>
            <a:r>
              <a:rPr b="1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Проектировщики –</a:t>
            </a:r>
            <a:r>
              <a:rPr b="0" lang="ru-RU" sz="1800" spc="-1" strike="noStrike">
                <a:solidFill>
                  <a:srgbClr val="233a44"/>
                </a:solidFill>
                <a:latin typeface="Calibri"/>
                <a:ea typeface="Calibri"/>
              </a:rPr>
              <a:t> специализированные проектные организации, разрабатывающие проектно-сметную документацию.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700"/>
              </a:spcBef>
              <a:spcAft>
                <a:spcPts val="1599"/>
              </a:spcAf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Google Shape;188;p21" descr=""/>
          <p:cNvPicPr/>
          <p:nvPr/>
        </p:nvPicPr>
        <p:blipFill>
          <a:blip r:embed="rId1"/>
          <a:stretch/>
        </p:blipFill>
        <p:spPr>
          <a:xfrm>
            <a:off x="2833920" y="2491560"/>
            <a:ext cx="3476160" cy="2315160"/>
          </a:xfrm>
          <a:prstGeom prst="rect">
            <a:avLst/>
          </a:prstGeom>
          <a:ln>
            <a:noFill/>
          </a:ln>
        </p:spPr>
      </p:pic>
      <p:sp>
        <p:nvSpPr>
          <p:cNvPr id="134" name="TextShape 3"/>
          <p:cNvSpPr txBox="1"/>
          <p:nvPr/>
        </p:nvSpPr>
        <p:spPr>
          <a:xfrm>
            <a:off x="8390880" y="454356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BD7D85C-BFC2-45BB-8F70-2BCA6D277CB6}" type="slidenum">
              <a:rPr b="0" lang="ru-RU" sz="1000" spc="-1" strike="noStrike">
                <a:solidFill>
                  <a:srgbClr val="233a44"/>
                </a:solidFill>
                <a:latin typeface="Nunito"/>
                <a:ea typeface="Nunito"/>
              </a:rPr>
              <a:t>&lt;номер&gt;</a:t>
            </a:fld>
            <a:endParaRPr b="0" lang="ru-RU" sz="1000" spc="-1" strike="noStrike"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cp:revision>0</cp:revision>
  <dc:subject/>
  <dc:title/>
</cp:coreProperties>
</file>